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7" d="100"/>
          <a:sy n="97" d="100"/>
        </p:scale>
        <p:origin x="102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502683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034900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22612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92793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1924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1348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57037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15618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9795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60914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92250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2388B4-ABAA-4D3B-A0C5-8A14D4810AC2}" type="datetimeFigureOut">
              <a:rPr lang="zh-CN" altLang="en-US" smtClean="0"/>
              <a:t>2017/7/11 Tuesday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431950-8EA3-4722-BAC8-6A5DFEBCA59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8572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3097013" y="3812307"/>
            <a:ext cx="6128601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样式初始化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+</a:t>
            </a: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外边距合并</a:t>
            </a:r>
            <a:endParaRPr lang="zh-CN" altLang="en-US" sz="4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193469" y="1393369"/>
            <a:ext cx="7946573" cy="3722915"/>
          </a:xfrm>
          <a:prstGeom prst="rect">
            <a:avLst/>
          </a:prstGeom>
          <a:noFill/>
          <a:ln w="1301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2362201" y="1572983"/>
            <a:ext cx="7598228" cy="3363685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文本框 6"/>
          <p:cNvSpPr txBox="1"/>
          <p:nvPr/>
        </p:nvSpPr>
        <p:spPr>
          <a:xfrm>
            <a:off x="5607315" y="3171026"/>
            <a:ext cx="110799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思源宋体 CN Medium" panose="02020500000000000000" pitchFamily="18" charset="-122"/>
                <a:ea typeface="思源宋体 CN Medium" panose="02020500000000000000" pitchFamily="18" charset="-122"/>
              </a:rPr>
              <a:t>第三章</a:t>
            </a:r>
            <a:endParaRPr lang="zh-CN" altLang="en-US" sz="2400" dirty="0">
              <a:solidFill>
                <a:schemeClr val="bg1"/>
              </a:solidFill>
              <a:latin typeface="思源宋体 CN Medium" panose="02020500000000000000" pitchFamily="18" charset="-122"/>
              <a:ea typeface="思源宋体 CN Medium" panose="02020500000000000000" pitchFamily="18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97858" y="5610405"/>
            <a:ext cx="252691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TANZHOUEDU</a:t>
            </a:r>
            <a:endParaRPr lang="zh-CN" altLang="en-US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123176" y="1735958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 smtClean="0">
                <a:solidFill>
                  <a:schemeClr val="bg1"/>
                </a:solidFill>
                <a:latin typeface="叶根友行书繁" panose="02010601030101010101" pitchFamily="2" charset="-122"/>
                <a:ea typeface="叶根友行书繁" panose="02010601030101010101" pitchFamily="2" charset="-122"/>
              </a:rPr>
              <a:t>天天反省</a:t>
            </a:r>
            <a:endParaRPr lang="zh-CN" altLang="en-US" sz="7200" dirty="0">
              <a:solidFill>
                <a:schemeClr val="bg1"/>
              </a:solidFill>
              <a:latin typeface="叶根友行书繁" panose="02010601030101010101" pitchFamily="2" charset="-122"/>
              <a:ea typeface="叶根友行书繁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391351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7160456" y="1547447"/>
            <a:ext cx="480131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叶根友毛笔行书简体" panose="02010601030101010101" pitchFamily="2" charset="-122"/>
                <a:ea typeface="叶根友毛笔行书简体" panose="02010601030101010101" pitchFamily="2" charset="-122"/>
              </a:rPr>
              <a:t>记得认真完成作业喔！</a:t>
            </a:r>
            <a:endParaRPr lang="zh-CN" altLang="en-US" sz="3600" dirty="0">
              <a:solidFill>
                <a:schemeClr val="bg1"/>
              </a:solidFill>
              <a:latin typeface="叶根友毛笔行书简体" panose="02010601030101010101" pitchFamily="2" charset="-122"/>
              <a:ea typeface="叶根友毛笔行书简体" panose="02010601030101010101" pitchFamily="2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852679" y="4155997"/>
            <a:ext cx="5161991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 smtClean="0"/>
              <a:t>	</a:t>
            </a:r>
            <a:r>
              <a:rPr lang="en-US" altLang="zh-CN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      </a:t>
            </a:r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潭州全球教学</a:t>
            </a:r>
            <a:endParaRPr lang="en-US" altLang="zh-CN" sz="2400" dirty="0" smtClean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	      </a:t>
            </a:r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服务中心热线</a:t>
            </a:r>
            <a:endParaRPr lang="en-US" altLang="zh-CN" sz="2400" dirty="0" smtClean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  <a:p>
            <a:endParaRPr lang="en-US" altLang="zh-CN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  <a:p>
            <a:r>
              <a:rPr lang="en-US" altLang="zh-CN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	     400-1567-315</a:t>
            </a:r>
          </a:p>
          <a:p>
            <a:endParaRPr lang="en-US" altLang="zh-CN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  <a:p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投诉建议</a:t>
            </a:r>
            <a:r>
              <a:rPr lang="en-US" altLang="zh-CN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问题反馈</a:t>
            </a:r>
            <a:r>
              <a:rPr lang="en-US" altLang="zh-CN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课程咨询</a:t>
            </a:r>
            <a:endParaRPr lang="zh-CN" altLang="en-US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9971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033846" y="755691"/>
            <a:ext cx="40318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样式初始化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925" y="930148"/>
            <a:ext cx="2333625" cy="6667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420583" y="2053883"/>
            <a:ext cx="8164607" cy="369684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</a:rPr>
              <a:t>*{margin:0;padding:0;}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</a:rPr>
              <a:t>body,dl,dd,p,h1,h2,h3,h4,h5,h6{margin:0;}</a:t>
            </a:r>
          </a:p>
          <a:p>
            <a:pPr>
              <a:lnSpc>
                <a:spcPct val="150000"/>
              </a:lnSpc>
            </a:pPr>
            <a:r>
              <a:rPr lang="en-US" altLang="zh-CN" sz="3200" dirty="0" err="1">
                <a:solidFill>
                  <a:schemeClr val="bg1"/>
                </a:solidFill>
                <a:latin typeface="Rockwell" panose="02060603020205020403" pitchFamily="18" charset="0"/>
              </a:rPr>
              <a:t>ol,ul</a:t>
            </a: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</a:rPr>
              <a:t>{margin:0;padding:0;list-style:none;}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</a:rPr>
              <a:t>a{</a:t>
            </a:r>
            <a:r>
              <a:rPr lang="en-US" altLang="zh-CN" sz="3200" dirty="0" err="1">
                <a:solidFill>
                  <a:schemeClr val="bg1"/>
                </a:solidFill>
                <a:latin typeface="Rockwell" panose="02060603020205020403" pitchFamily="18" charset="0"/>
              </a:rPr>
              <a:t>text-decoration:none</a:t>
            </a: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</a:rPr>
              <a:t>;}</a:t>
            </a:r>
          </a:p>
          <a:p>
            <a:pPr>
              <a:lnSpc>
                <a:spcPct val="150000"/>
              </a:lnSpc>
            </a:pPr>
            <a:r>
              <a:rPr lang="en-US" altLang="zh-CN" sz="3200" dirty="0" err="1">
                <a:solidFill>
                  <a:schemeClr val="bg1"/>
                </a:solidFill>
                <a:latin typeface="Rockwell" panose="02060603020205020403" pitchFamily="18" charset="0"/>
              </a:rPr>
              <a:t>img</a:t>
            </a: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</a:rPr>
              <a:t>{</a:t>
            </a:r>
            <a:r>
              <a:rPr lang="en-US" altLang="zh-CN" sz="3200" dirty="0" err="1">
                <a:solidFill>
                  <a:schemeClr val="bg1"/>
                </a:solidFill>
                <a:latin typeface="Rockwell" panose="02060603020205020403" pitchFamily="18" charset="0"/>
              </a:rPr>
              <a:t>border:none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</a:rPr>
              <a:t>;}</a:t>
            </a:r>
            <a:endParaRPr lang="zh-CN" altLang="en-US" sz="3200" dirty="0">
              <a:solidFill>
                <a:schemeClr val="bg1"/>
              </a:solidFill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44427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92017" y="755691"/>
            <a:ext cx="55707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元素类型的转换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925" y="930148"/>
            <a:ext cx="2333625" cy="6667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876498" y="2883877"/>
            <a:ext cx="8699818" cy="24006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元素的类型通常分为：</a:t>
            </a:r>
            <a:endParaRPr lang="en-US" altLang="zh-CN" sz="36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3200" dirty="0" smtClean="0">
              <a:solidFill>
                <a:schemeClr val="bg1"/>
              </a:solidFill>
              <a:latin typeface="Rockwell" panose="02060603020205020403" pitchFamily="18" charset="0"/>
            </a:endParaRPr>
          </a:p>
          <a:p>
            <a:pPr>
              <a:lnSpc>
                <a:spcPct val="150000"/>
              </a:lnSpc>
            </a:pP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</a:rPr>
              <a:t>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块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级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内联元素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内联块元素</a:t>
            </a:r>
            <a:endParaRPr lang="zh-CN" altLang="en-US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38426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92017" y="755691"/>
            <a:ext cx="55707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元素类型的转换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925" y="930148"/>
            <a:ext cx="2333625" cy="6667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229120" y="2231627"/>
            <a:ext cx="10533653" cy="38318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块</a:t>
            </a:r>
            <a:r>
              <a:rPr lang="zh-CN" altLang="en-US" sz="36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级元素：</a:t>
            </a:r>
            <a:endParaRPr lang="en-US" altLang="zh-CN" sz="36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</a:rPr>
              <a:t>块</a:t>
            </a:r>
            <a:r>
              <a:rPr lang="zh-CN" altLang="en-US" sz="3200" dirty="0">
                <a:solidFill>
                  <a:schemeClr val="bg1"/>
                </a:solidFill>
              </a:rPr>
              <a:t>级元素会占据一行的位置</a:t>
            </a:r>
            <a:r>
              <a:rPr lang="en-US" altLang="zh-CN" sz="3200" dirty="0">
                <a:solidFill>
                  <a:schemeClr val="bg1"/>
                </a:solidFill>
              </a:rPr>
              <a:t>,</a:t>
            </a:r>
            <a:r>
              <a:rPr lang="zh-CN" altLang="en-US" sz="3200" dirty="0">
                <a:solidFill>
                  <a:schemeClr val="bg1"/>
                </a:solidFill>
              </a:rPr>
              <a:t>它后面的元素内容会换行</a:t>
            </a:r>
            <a:r>
              <a:rPr lang="zh-CN" altLang="en-US" sz="3200" dirty="0" smtClean="0">
                <a:solidFill>
                  <a:schemeClr val="bg1"/>
                </a:solidFill>
              </a:rPr>
              <a:t>显示</a:t>
            </a:r>
            <a:endParaRPr lang="en-US" altLang="zh-CN" sz="32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</a:rPr>
              <a:t>块</a:t>
            </a:r>
            <a:r>
              <a:rPr lang="zh-CN" altLang="en-US" sz="3200" dirty="0">
                <a:solidFill>
                  <a:schemeClr val="bg1"/>
                </a:solidFill>
              </a:rPr>
              <a:t>级元素里面可以放任何内容</a:t>
            </a:r>
            <a:r>
              <a:rPr lang="en-US" altLang="zh-CN" sz="3200" dirty="0">
                <a:solidFill>
                  <a:schemeClr val="bg1"/>
                </a:solidFill>
              </a:rPr>
              <a:t>,</a:t>
            </a:r>
            <a:r>
              <a:rPr lang="zh-CN" altLang="en-US" sz="3200" dirty="0">
                <a:solidFill>
                  <a:schemeClr val="bg1"/>
                </a:solidFill>
              </a:rPr>
              <a:t>主要用来布局</a:t>
            </a:r>
            <a:r>
              <a:rPr lang="zh-CN" altLang="en-US" sz="3200" dirty="0" smtClean="0">
                <a:solidFill>
                  <a:schemeClr val="bg1"/>
                </a:solidFill>
              </a:rPr>
              <a:t>。</a:t>
            </a:r>
            <a:endParaRPr lang="en-US" altLang="zh-CN" sz="3200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05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</a:rPr>
              <a:t>常见的块级元素：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</a:rPr>
              <a:t>div h1-h6 </a:t>
            </a:r>
            <a:r>
              <a:rPr lang="en-US" altLang="zh-CN" sz="3200" dirty="0" err="1" smtClean="0">
                <a:solidFill>
                  <a:schemeClr val="bg1"/>
                </a:solidFill>
                <a:latin typeface="Rockwell" panose="02060603020205020403" pitchFamily="18" charset="0"/>
              </a:rPr>
              <a:t>ulli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</a:rPr>
              <a:t>  </a:t>
            </a:r>
            <a:r>
              <a:rPr lang="en-US" altLang="zh-CN" sz="3200" dirty="0" err="1" smtClean="0">
                <a:solidFill>
                  <a:schemeClr val="bg1"/>
                </a:solidFill>
                <a:latin typeface="Rockwell" panose="02060603020205020403" pitchFamily="18" charset="0"/>
              </a:rPr>
              <a:t>olli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</a:rPr>
              <a:t> p </a:t>
            </a:r>
            <a:r>
              <a:rPr lang="en-US" altLang="zh-CN" sz="3200" smtClean="0">
                <a:solidFill>
                  <a:schemeClr val="bg1"/>
                </a:solidFill>
                <a:latin typeface="Rockwell" panose="02060603020205020403" pitchFamily="18" charset="0"/>
              </a:rPr>
              <a:t>table </a:t>
            </a:r>
            <a:r>
              <a:rPr lang="en-US" altLang="zh-CN" sz="3200" smtClean="0">
                <a:solidFill>
                  <a:schemeClr val="bg1"/>
                </a:solidFill>
                <a:latin typeface="Rockwell" panose="02060603020205020403" pitchFamily="18" charset="0"/>
              </a:rPr>
              <a:t>form</a:t>
            </a:r>
            <a:endParaRPr lang="en-US" altLang="zh-CN" sz="3200" dirty="0">
              <a:solidFill>
                <a:schemeClr val="bg1"/>
              </a:solidFill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0141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92017" y="755691"/>
            <a:ext cx="55707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元素类型的转换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925" y="930148"/>
            <a:ext cx="2333625" cy="6667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229120" y="2231627"/>
            <a:ext cx="10668305" cy="32585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行内</a:t>
            </a:r>
            <a:r>
              <a:rPr lang="zh-CN" altLang="en-US" sz="36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元素：</a:t>
            </a:r>
            <a:endParaRPr lang="en-US" altLang="zh-CN" sz="36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</a:endParaRPr>
          </a:p>
          <a:p>
            <a:r>
              <a:rPr lang="zh-CN" altLang="en-US" sz="3200" dirty="0">
                <a:solidFill>
                  <a:schemeClr val="bg1"/>
                </a:solidFill>
              </a:rPr>
              <a:t>内联元素也叫行级元素它只占据他内容所占的位置</a:t>
            </a:r>
            <a:r>
              <a:rPr lang="en-US" altLang="zh-CN" sz="3200" dirty="0" smtClean="0">
                <a:solidFill>
                  <a:schemeClr val="bg1"/>
                </a:solidFill>
              </a:rPr>
              <a:t>,</a:t>
            </a:r>
            <a:r>
              <a:rPr lang="zh-CN" altLang="en-US" sz="3200" dirty="0" smtClean="0">
                <a:solidFill>
                  <a:schemeClr val="bg1"/>
                </a:solidFill>
              </a:rPr>
              <a:t>其它的</a:t>
            </a:r>
            <a:endParaRPr lang="en-US" altLang="zh-CN" sz="3200" dirty="0" smtClean="0">
              <a:solidFill>
                <a:schemeClr val="bg1"/>
              </a:solidFill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</a:rPr>
              <a:t>内容在</a:t>
            </a:r>
            <a:r>
              <a:rPr lang="zh-CN" altLang="en-US" sz="3200" dirty="0">
                <a:solidFill>
                  <a:schemeClr val="bg1"/>
                </a:solidFill>
              </a:rPr>
              <a:t>他后面显示，</a:t>
            </a:r>
            <a:r>
              <a:rPr lang="zh-CN" altLang="en-US" sz="3200" dirty="0" smtClean="0">
                <a:solidFill>
                  <a:schemeClr val="bg1"/>
                </a:solidFill>
              </a:rPr>
              <a:t>但是   </a:t>
            </a:r>
            <a:r>
              <a:rPr lang="zh-CN" altLang="en-US" sz="3200" i="1" dirty="0" smtClean="0">
                <a:solidFill>
                  <a:schemeClr val="bg1"/>
                </a:solidFill>
              </a:rPr>
              <a:t>行</a:t>
            </a:r>
            <a:r>
              <a:rPr lang="zh-CN" altLang="en-US" sz="3200" i="1" dirty="0">
                <a:solidFill>
                  <a:schemeClr val="bg1"/>
                </a:solidFill>
              </a:rPr>
              <a:t>级元素里面不能放块级元素  </a:t>
            </a:r>
            <a:endParaRPr lang="en-US" altLang="zh-CN" sz="3200" i="1" dirty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endParaRPr lang="en-US" altLang="zh-CN" sz="105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</a:rPr>
              <a:t>常见的行内元素：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</a:rPr>
              <a:t>a </a:t>
            </a: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</a:rPr>
              <a:t>	b 	span 	I	 del</a:t>
            </a:r>
            <a:endParaRPr lang="en-US" altLang="zh-CN" sz="3200" dirty="0">
              <a:solidFill>
                <a:schemeClr val="bg1"/>
              </a:solidFill>
              <a:latin typeface="Rockwell" panose="020606030202050204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43719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192017" y="755691"/>
            <a:ext cx="5570756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元素类型的转换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925" y="930148"/>
            <a:ext cx="2333625" cy="6667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229120" y="2231627"/>
            <a:ext cx="10802957" cy="35086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通过样式转换行块级元素：</a:t>
            </a:r>
            <a:endParaRPr lang="en-US" altLang="zh-CN" sz="36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 err="1">
                <a:solidFill>
                  <a:schemeClr val="bg1"/>
                </a:solidFill>
                <a:latin typeface="Rockwell" panose="02060603020205020403" pitchFamily="18" charset="0"/>
              </a:rPr>
              <a:t>display:none</a:t>
            </a:r>
            <a:r>
              <a:rPr lang="en-US" altLang="zh-CN" sz="3000" dirty="0">
                <a:solidFill>
                  <a:schemeClr val="bg1"/>
                </a:solidFill>
                <a:latin typeface="Rockwell" panose="02060603020205020403" pitchFamily="18" charset="0"/>
              </a:rPr>
              <a:t>;</a:t>
            </a:r>
            <a:r>
              <a:rPr lang="en-US" altLang="zh-CN" sz="3000" dirty="0">
                <a:solidFill>
                  <a:schemeClr val="bg1"/>
                </a:solidFill>
              </a:rPr>
              <a:t>		</a:t>
            </a:r>
            <a:r>
              <a:rPr lang="zh-CN" altLang="en-US" sz="3000" dirty="0">
                <a:solidFill>
                  <a:schemeClr val="bg1"/>
                </a:solidFill>
              </a:rPr>
              <a:t>隐藏对象</a:t>
            </a:r>
            <a:endParaRPr lang="en-US" altLang="zh-CN" sz="3000" dirty="0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 err="1">
                <a:solidFill>
                  <a:schemeClr val="bg1"/>
                </a:solidFill>
                <a:latin typeface="Rockwell" panose="02060603020205020403" pitchFamily="18" charset="0"/>
              </a:rPr>
              <a:t>display:block</a:t>
            </a:r>
            <a:r>
              <a:rPr lang="en-US" altLang="zh-CN" sz="3000" dirty="0">
                <a:solidFill>
                  <a:schemeClr val="bg1"/>
                </a:solidFill>
                <a:latin typeface="Rockwell" panose="02060603020205020403" pitchFamily="18" charset="0"/>
              </a:rPr>
              <a:t>;</a:t>
            </a:r>
            <a:r>
              <a:rPr lang="en-US" altLang="zh-CN" sz="3000" dirty="0">
                <a:solidFill>
                  <a:schemeClr val="bg1"/>
                </a:solidFill>
              </a:rPr>
              <a:t>		</a:t>
            </a:r>
            <a:r>
              <a:rPr lang="zh-CN" altLang="en-US" sz="3000" dirty="0">
                <a:solidFill>
                  <a:schemeClr val="bg1"/>
                </a:solidFill>
              </a:rPr>
              <a:t>变为块级元素</a:t>
            </a:r>
            <a:r>
              <a:rPr lang="en-US" altLang="zh-CN" sz="3000" dirty="0">
                <a:solidFill>
                  <a:schemeClr val="bg1"/>
                </a:solidFill>
              </a:rPr>
              <a:t>/</a:t>
            </a:r>
            <a:r>
              <a:rPr lang="zh-CN" altLang="en-US" sz="3000" dirty="0">
                <a:solidFill>
                  <a:schemeClr val="bg1"/>
                </a:solidFill>
              </a:rPr>
              <a:t>也有显示的意思</a:t>
            </a:r>
            <a:endParaRPr lang="en-US" altLang="zh-CN" sz="3000" dirty="0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 err="1">
                <a:solidFill>
                  <a:schemeClr val="bg1"/>
                </a:solidFill>
                <a:latin typeface="Rockwell" panose="02060603020205020403" pitchFamily="18" charset="0"/>
              </a:rPr>
              <a:t>display:inline</a:t>
            </a:r>
            <a:r>
              <a:rPr lang="en-US" altLang="zh-CN" sz="3000" dirty="0">
                <a:solidFill>
                  <a:schemeClr val="bg1"/>
                </a:solidFill>
                <a:latin typeface="Rockwell" panose="02060603020205020403" pitchFamily="18" charset="0"/>
              </a:rPr>
              <a:t>;	</a:t>
            </a:r>
            <a:r>
              <a:rPr lang="en-US" altLang="zh-CN" sz="3000" dirty="0">
                <a:solidFill>
                  <a:schemeClr val="bg1"/>
                </a:solidFill>
              </a:rPr>
              <a:t>	</a:t>
            </a:r>
            <a:r>
              <a:rPr lang="zh-CN" altLang="en-US" sz="3000" dirty="0">
                <a:solidFill>
                  <a:schemeClr val="bg1"/>
                </a:solidFill>
              </a:rPr>
              <a:t>变为行内元素</a:t>
            </a:r>
            <a:endParaRPr lang="en-US" altLang="zh-CN" sz="3000" dirty="0">
              <a:solidFill>
                <a:schemeClr val="bg1"/>
              </a:solidFill>
            </a:endParaRPr>
          </a:p>
          <a:p>
            <a:pPr>
              <a:lnSpc>
                <a:spcPct val="120000"/>
              </a:lnSpc>
            </a:pPr>
            <a:r>
              <a:rPr lang="en-US" altLang="zh-CN" sz="3000" dirty="0" err="1">
                <a:solidFill>
                  <a:schemeClr val="bg1"/>
                </a:solidFill>
                <a:latin typeface="Rockwell" panose="02060603020205020403" pitchFamily="18" charset="0"/>
              </a:rPr>
              <a:t>display:inline-block</a:t>
            </a:r>
            <a:r>
              <a:rPr lang="en-US" altLang="zh-CN" sz="3000" dirty="0">
                <a:solidFill>
                  <a:schemeClr val="bg1"/>
                </a:solidFill>
                <a:latin typeface="Rockwell" panose="02060603020205020403" pitchFamily="18" charset="0"/>
              </a:rPr>
              <a:t>;</a:t>
            </a:r>
            <a:r>
              <a:rPr lang="en-US" altLang="zh-CN" sz="3000" dirty="0">
                <a:solidFill>
                  <a:schemeClr val="bg1"/>
                </a:solidFill>
              </a:rPr>
              <a:t>	</a:t>
            </a:r>
            <a:r>
              <a:rPr lang="zh-CN" altLang="en-US" sz="3000" dirty="0">
                <a:solidFill>
                  <a:schemeClr val="bg1"/>
                </a:solidFill>
              </a:rPr>
              <a:t>以行内元素形式</a:t>
            </a:r>
            <a:r>
              <a:rPr lang="zh-CN" altLang="en-US" sz="3000" dirty="0" smtClean="0">
                <a:solidFill>
                  <a:schemeClr val="bg1"/>
                </a:solidFill>
              </a:rPr>
              <a:t>排列以</a:t>
            </a:r>
            <a:r>
              <a:rPr lang="zh-CN" altLang="en-US" sz="3000" dirty="0">
                <a:solidFill>
                  <a:schemeClr val="bg1"/>
                </a:solidFill>
              </a:rPr>
              <a:t>块级</a:t>
            </a:r>
            <a:r>
              <a:rPr lang="zh-CN" altLang="en-US" sz="3000" dirty="0" smtClean="0">
                <a:solidFill>
                  <a:schemeClr val="bg1"/>
                </a:solidFill>
              </a:rPr>
              <a:t>元素</a:t>
            </a:r>
            <a:r>
              <a:rPr lang="zh-CN" altLang="en-US" sz="3000" dirty="0">
                <a:solidFill>
                  <a:schemeClr val="bg1"/>
                </a:solidFill>
              </a:rPr>
              <a:t>样式显示</a:t>
            </a:r>
            <a:endParaRPr lang="en-US" altLang="zh-CN" sz="3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236272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162688" y="755691"/>
            <a:ext cx="40318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外边距合并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925" y="930148"/>
            <a:ext cx="2333625" cy="6667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229120" y="2231627"/>
            <a:ext cx="10597773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垂直方向的合并：</a:t>
            </a:r>
            <a:endParaRPr lang="en-US" altLang="zh-CN" sz="1600" dirty="0" smtClean="0">
              <a:solidFill>
                <a:schemeClr val="bg1"/>
              </a:solidFill>
            </a:endParaRP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当两个垂直外边距相遇时，它们将形成一个外边距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。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合并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后的外边距的高度等于两个发生合并的外边距的高度中的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较大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69481" y="4642337"/>
            <a:ext cx="2466153" cy="14686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92758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162688" y="755691"/>
            <a:ext cx="403187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外边距合并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925" y="930148"/>
            <a:ext cx="2333625" cy="6667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229120" y="2231627"/>
            <a:ext cx="10238700" cy="21544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36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嵌套盒子的合并：</a:t>
            </a:r>
            <a:endParaRPr lang="en-US" altLang="zh-CN" sz="36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1600" dirty="0" smtClean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当两个盒子之间没有内边距或边框分开始</a:t>
            </a:r>
            <a:r>
              <a:rPr lang="zh-CN" altLang="en-US" sz="2800" dirty="0" smtClean="0">
                <a:solidFill>
                  <a:schemeClr val="bg1"/>
                </a:solidFill>
              </a:rPr>
              <a:t>，</a:t>
            </a:r>
            <a:endParaRPr lang="en-US" altLang="zh-CN" sz="2800" dirty="0" smtClean="0">
              <a:solidFill>
                <a:schemeClr val="bg1"/>
              </a:solidFill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</a:rPr>
              <a:t>给</a:t>
            </a:r>
            <a:r>
              <a:rPr lang="zh-CN" altLang="en-US" sz="2800" dirty="0">
                <a:solidFill>
                  <a:schemeClr val="bg1"/>
                </a:solidFill>
              </a:rPr>
              <a:t>里面的盒子加上外边距，会自动把外边距合并到外面的盒子上</a:t>
            </a:r>
            <a:endParaRPr lang="en-US" altLang="zh-CN" sz="4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026215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6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162688" y="755691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总结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1925" y="930148"/>
            <a:ext cx="2333625" cy="66675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1954503" y="2147221"/>
            <a:ext cx="7058343" cy="4216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样式初始化</a:t>
            </a:r>
            <a:endParaRPr lang="en-US" altLang="zh-CN" sz="28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解决兼容性问题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元素类型的转换</a:t>
            </a:r>
            <a:endParaRPr lang="en-US" altLang="zh-CN" sz="32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三种元素类型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通过样式转换元素类型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外边距合并</a:t>
            </a:r>
            <a:endParaRPr lang="en-US" altLang="zh-CN" sz="32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1.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垂直相遇的盒子外边距合并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2.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嵌套的盒子外边距合并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解决办法：加边框或者是内边距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17963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304</TotalTime>
  <Words>245</Words>
  <Application>Microsoft Office PowerPoint</Application>
  <PresentationFormat>宽屏</PresentationFormat>
  <Paragraphs>61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21" baseType="lpstr">
      <vt:lpstr>等线</vt:lpstr>
      <vt:lpstr>等线 Light</vt:lpstr>
      <vt:lpstr>思源黑体</vt:lpstr>
      <vt:lpstr>思源黑体 CN Light</vt:lpstr>
      <vt:lpstr>思源黑体 CN Medium</vt:lpstr>
      <vt:lpstr>思源宋体 CN Medium</vt:lpstr>
      <vt:lpstr>叶根友行书繁</vt:lpstr>
      <vt:lpstr>叶根友毛笔行书简体</vt:lpstr>
      <vt:lpstr>Arial</vt:lpstr>
      <vt:lpstr>Rockwell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Microsoft</dc:creator>
  <cp:lastModifiedBy>Microsoft</cp:lastModifiedBy>
  <cp:revision>24</cp:revision>
  <dcterms:created xsi:type="dcterms:W3CDTF">2017-07-09T15:20:29Z</dcterms:created>
  <dcterms:modified xsi:type="dcterms:W3CDTF">2017-07-11T13:09:39Z</dcterms:modified>
</cp:coreProperties>
</file>

<file path=docProps/thumbnail.jpeg>
</file>